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F3C5768-E95E-4438-BD5B-4F9C46E8663C}">
  <a:tblStyle styleId="{0F3C5768-E95E-4438-BD5B-4F9C46E8663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5PkCo-sfx3uD26ftdbYfYCKYcTqFx7MPmCS9jVvB4lo/copy" TargetMode="External"/><Relationship Id="rId11" Type="http://schemas.openxmlformats.org/officeDocument/2006/relationships/hyperlink" Target="https://youtu.be/Xf9642DqNkI?feature=shared&amp;t=610" TargetMode="External"/><Relationship Id="rId10" Type="http://schemas.openxmlformats.org/officeDocument/2006/relationships/hyperlink" Target="https://docs.google.com/presentation/d/1xXNTz0ZWqJLmdEUntUtXH8BK7CFvFLyK1eJtvWn0Uzc/copy" TargetMode="External"/><Relationship Id="rId12" Type="http://schemas.openxmlformats.org/officeDocument/2006/relationships/image" Target="../media/image1.png"/><Relationship Id="rId9" Type="http://schemas.openxmlformats.org/officeDocument/2006/relationships/hyperlink" Target="https://docs.google.com/presentation/d/15PkCo-sfx3uD26ftdbYfYCKYcTqFx7MPmCS9jVvB4lo/copy" TargetMode="External"/><Relationship Id="rId5" Type="http://schemas.openxmlformats.org/officeDocument/2006/relationships/hyperlink" Target="https://docs.google.com/presentation/d/1xXNTz0ZWqJLmdEUntUtXH8BK7CFvFLyK1eJtvWn0Uzc/copy" TargetMode="External"/><Relationship Id="rId6" Type="http://schemas.openxmlformats.org/officeDocument/2006/relationships/hyperlink" Target="https://docs.google.com/presentation/d/1csL1jNPPfRoMuegbrP1Mf7m6lIUVFd8PJn_U0pdHhj0/copy" TargetMode="External"/><Relationship Id="rId7" Type="http://schemas.openxmlformats.org/officeDocument/2006/relationships/hyperlink" Target="https://docs.google.com/presentation/d/1PrN2FAb0t5rIJ_xfqVtaSjZ2xndHWn8J77Zyuhd_-tw/copy" TargetMode="External"/><Relationship Id="rId8" Type="http://schemas.openxmlformats.org/officeDocument/2006/relationships/hyperlink" Target="https://docs.google.com/presentation/d/1cX2VohvDg04rRG1CPdpxpluBr1xEhilSvWvndGBYEyc/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docs.google.com/presentation/d/1csL1jNPPfRoMuegbrP1Mf7m6lIUVFd8PJn_U0pdHhj0/copy" TargetMode="External"/><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{0F3C5768-E95E-4438-BD5B-4F9C46E8663C}</a:tableStyleId>
              </a:tblPr>
              <a:tblGrid>
                <a:gridCol w="1458775"/>
                <a:gridCol w="3684800"/>
                <a:gridCol w="3910450"/>
              </a:tblGrid>
              <a:tr h="2996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a:latin typeface="Inter"/>
                          <a:ea typeface="Inter"/>
                          <a:cs typeface="Inter"/>
                          <a:sym typeface="Inter"/>
                        </a:rPr>
                        <a:t>LESSON 2: Growing Tensions</a:t>
                      </a:r>
                      <a:endParaRPr b="1">
                        <a:latin typeface="Inter"/>
                        <a:ea typeface="Inter"/>
                        <a:cs typeface="Inter"/>
                        <a:sym typeface="Inter"/>
                      </a:endParaRPr>
                    </a:p>
                  </a:txBody>
                  <a:tcPr marT="91425" marB="91425" marR="91425" marL="91425"/>
                </a:tc>
                <a:tc hMerge="1"/>
              </a:tr>
              <a:tr h="4378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what ways did global events and British policies create growing tensions with the American colonists?</a:t>
                      </a:r>
                      <a:endParaRPr sz="1200">
                        <a:solidFill>
                          <a:schemeClr val="dk1"/>
                        </a:solidFill>
                        <a:latin typeface="Inter"/>
                        <a:ea typeface="Inter"/>
                        <a:cs typeface="Inter"/>
                        <a:sym typeface="Inter"/>
                      </a:endParaRPr>
                    </a:p>
                  </a:txBody>
                  <a:tcPr marT="91425" marB="91425" marR="91425" marL="91425"/>
                </a:tc>
                <a:tc hMerge="1"/>
              </a:tr>
              <a:tr h="2880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7.25, 7.26</a:t>
                      </a:r>
                      <a:endParaRPr sz="1200">
                        <a:latin typeface="Inter"/>
                        <a:ea typeface="Inter"/>
                        <a:cs typeface="Inter"/>
                        <a:sym typeface="Inter"/>
                      </a:endParaRPr>
                    </a:p>
                  </a:txBody>
                  <a:tcPr marT="91425" marB="91425" marR="91425" marL="91425"/>
                </a:tc>
                <a:tc hMerge="1"/>
              </a:tr>
              <a:tr h="5531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Comparison</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0019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Growing Tensions Student Worksheet + Exemplars</a:t>
                      </a:r>
                      <a:br>
                        <a:rPr lang="en" sz="1200">
                          <a:latin typeface="Inter"/>
                          <a:ea typeface="Inter"/>
                          <a:cs typeface="Inter"/>
                          <a:sym typeface="Inter"/>
                        </a:rPr>
                      </a:br>
                      <a:r>
                        <a:rPr lang="en" sz="1200" u="sng">
                          <a:solidFill>
                            <a:schemeClr val="hlink"/>
                          </a:solidFill>
                          <a:latin typeface="Inter"/>
                          <a:ea typeface="Inter"/>
                          <a:cs typeface="Inter"/>
                          <a:sym typeface="Inter"/>
                          <a:hlinkClick r:id="rId6"/>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48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French and Indian War</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latin typeface="Inter"/>
                          <a:ea typeface="Inter"/>
                          <a:cs typeface="Inter"/>
                          <a:sym typeface="Inter"/>
                        </a:rPr>
                        <a:t>Notice, Wonder, Think</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29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9"/>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703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Situate the historical context for the growing tensions with Britain by starting off with podcast clip about the Ideas of the American Revolution with Dr. Denver Brunsman. Students can follow along with the transcript and answer the questions on page 1 of the </a:t>
                      </a:r>
                      <a:r>
                        <a:rPr lang="en" sz="1200" u="sng">
                          <a:solidFill>
                            <a:schemeClr val="hlink"/>
                          </a:solidFill>
                          <a:latin typeface="Inter"/>
                          <a:ea typeface="Inter"/>
                          <a:cs typeface="Inter"/>
                          <a:sym typeface="Inter"/>
                          <a:hlinkClick r:id="rId10"/>
                        </a:rPr>
                        <a:t>Growing Tensions Student Worksheet.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52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11"/>
                        </a:rPr>
                        <a:t>Play video</a:t>
                      </a:r>
                      <a:r>
                        <a:rPr lang="en" sz="1200">
                          <a:solidFill>
                            <a:srgbClr val="000000"/>
                          </a:solidFill>
                          <a:latin typeface="Inter"/>
                          <a:ea typeface="Inter"/>
                          <a:cs typeface="Inter"/>
                          <a:sym typeface="Inter"/>
                        </a:rPr>
                        <a:t> </a:t>
                      </a:r>
                      <a:r>
                        <a:rPr lang="en" sz="1200">
                          <a:solidFill>
                            <a:schemeClr val="dk1"/>
                          </a:solidFill>
                          <a:latin typeface="Inter"/>
                          <a:ea typeface="Inter"/>
                          <a:cs typeface="Inter"/>
                          <a:sym typeface="Inter"/>
                        </a:rPr>
                        <a:t>(10:10-13:10)</a:t>
                      </a:r>
                      <a:r>
                        <a:rPr lang="en" sz="1200">
                          <a:solidFill>
                            <a:srgbClr val="000000"/>
                          </a:solidFill>
                          <a:latin typeface="Inter"/>
                          <a:ea typeface="Inter"/>
                          <a:cs typeface="Inter"/>
                          <a:sym typeface="Inter"/>
                        </a:rPr>
                        <a:t>of interview with Dr. </a:t>
                      </a:r>
                      <a:r>
                        <a:rPr lang="en" sz="1200">
                          <a:latin typeface="Inter"/>
                          <a:ea typeface="Inter"/>
                          <a:cs typeface="Inter"/>
                          <a:sym typeface="Inter"/>
                        </a:rPr>
                        <a:t>Denver Brunsman</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Informally discuss student answers</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Watch video and track the connection to this lesson’s supporting question</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video-based questions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Review answers with peers</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The American Revolution</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60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2">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{0F3C5768-E95E-4438-BD5B-4F9C46E8663C}</a:tableStyleId>
              </a:tblPr>
              <a:tblGrid>
                <a:gridCol w="1458775"/>
                <a:gridCol w="3684800"/>
                <a:gridCol w="3910450"/>
              </a:tblGrid>
              <a:tr h="3121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2: Growing Tensions</a:t>
                      </a:r>
                      <a:r>
                        <a:rPr b="1" lang="en">
                          <a:solidFill>
                            <a:schemeClr val="dk1"/>
                          </a:solidFill>
                          <a:latin typeface="Inter"/>
                          <a:ea typeface="Inter"/>
                          <a:cs typeface="Inter"/>
                          <a:sym typeface="Inter"/>
                        </a:rPr>
                        <a:t> - Continued</a:t>
                      </a:r>
                      <a:endParaRPr b="1">
                        <a:solidFill>
                          <a:schemeClr val="dk1"/>
                        </a:solidFill>
                        <a:latin typeface="Inter"/>
                        <a:ea typeface="Inter"/>
                        <a:cs typeface="Inter"/>
                        <a:sym typeface="Inter"/>
                      </a:endParaRPr>
                    </a:p>
                  </a:txBody>
                  <a:tcPr marT="91425" marB="91425" marR="91425" marL="91425"/>
                </a:tc>
                <a:tc hMerge="1"/>
              </a:tr>
              <a:tr h="57632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the Road to Independence Advanced Organizer (page 2), walk students through foundational background knowledge for the first part of this unit. Reinforce the concept of anglicization and describe several events that stirred up tensions between colonists and Great Britain.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100860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2</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events leading up to separation through Advanced Organizer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students to read, ask questions, and engage as you go through material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in the blank sections of the Advanced Organizer as the teacher goes through the information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ask questions, and engage with Advanced Organizer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04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provide real world examples of the tensions that arose from the various acts and events outlined in the Advanced Organizer, students will conduct a comparative analysis of two poems written by colonists during this time found on pages 3-4 of the student worksheet. Use the comparison protocol to highlight the similarities and differences between the poems.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0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40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Direct students to pages 3-4 or the Thinking Nation platform</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Consider format for reading (collective, small group, or individual)</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Support students on the graphic organizer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Read two American Revolution poems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Comparison Graphic Organizer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763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4"/>
                        </a:rPr>
                        <a:t>“Exit Ticket” </a:t>
                      </a:r>
                      <a:r>
                        <a:rPr lang="en" sz="1200">
                          <a:solidFill>
                            <a:schemeClr val="dk1"/>
                          </a:solidFill>
                          <a:latin typeface="Inter"/>
                          <a:ea typeface="Inter"/>
                          <a:cs typeface="Inter"/>
                          <a:sym typeface="Inter"/>
                        </a:rPr>
                        <a:t>in which they reflect on their learnings from the day using a write and draw approach. The “Say it in Six” will require students to thoughtfully consider and synthesize information from the lesson. The illustration will provide a creative opportunity for students to demonstrate their understanding.</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20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a:t>
                      </a:r>
                      <a:r>
                        <a:rPr lang="en" sz="1200">
                          <a:latin typeface="Inter"/>
                          <a:ea typeface="Inter"/>
                          <a:cs typeface="Inter"/>
                          <a:sym typeface="Inter"/>
                        </a:rPr>
                        <a:t> provide instructions for “Say it in Six”</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Write a six word phrase and draw an illustration to demonstrate the main idea</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American Revolution: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